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62" r:id="rId4"/>
    <p:sldId id="269" r:id="rId5"/>
    <p:sldId id="270" r:id="rId6"/>
    <p:sldId id="271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5" r:id="rId18"/>
    <p:sldId id="283" r:id="rId19"/>
    <p:sldId id="284" r:id="rId20"/>
    <p:sldId id="264" r:id="rId21"/>
    <p:sldId id="265" r:id="rId22"/>
    <p:sldId id="267" r:id="rId23"/>
    <p:sldId id="26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 snapToObjects="1">
      <p:cViewPr varScale="1">
        <p:scale>
          <a:sx n="105" d="100"/>
          <a:sy n="105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F8650F-26E9-A940-827F-6A1A30D75BBE}" type="datetimeFigureOut">
              <a:rPr lang="en-US" smtClean="0"/>
              <a:t>4/20/20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3C94C5-3EAB-6C4D-A499-905579E33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682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EF4E7-54A3-AA41-A1E0-139172B10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13F8F4-6E95-E446-8B2A-C3C75C732D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D1F1D-A0E1-AF49-826A-6323E55C5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D8D34-8CE4-8F49-A0E8-C986CB5EB661}" type="datetime1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59F4D-4826-3742-BAF8-F29F148EC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EC753-3920-DC4B-8AEC-7165D4D72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CF39D-CC26-7044-B70D-9AB552A6C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695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B49AB-797A-9B4F-8563-308F6AA47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C7085D-2F12-0E49-8EAF-A8FF01553A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C45D7-C2BF-BA4D-8D1D-83C302A38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81801-FAB8-CE43-BF38-A54C02099B80}" type="datetime1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A3513-718F-9E4D-94CE-3693AEFE4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1CA59-EEEA-874C-98DF-B631FF832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CF39D-CC26-7044-B70D-9AB552A6C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022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5CDCAC-1768-9847-9EF5-FB05D9EDBF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3E68AE-D812-3A44-80FD-AB43F3A59D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C7C40-BBF2-124D-84AB-69C09A9E1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DF62B-7802-414F-86D3-80548060FB6B}" type="datetime1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1BB72-59D5-3F4C-80EB-03B6D8514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2458B-FB88-8F4A-817B-3A429D9BE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CF39D-CC26-7044-B70D-9AB552A6C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83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023C9-D1BC-F74C-8EC9-B4C207FF4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BC6C3-DE39-1F49-BDDD-9DEBF1174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AB735-B1ED-C44E-A209-29E011ABC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78B77-BFEA-AD43-8DDA-9EB0C0A755B5}" type="datetime1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C2874-2889-6446-A2A9-B9B557E2E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FA5F-4C64-774E-B960-B07C8828C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CF39D-CC26-7044-B70D-9AB552A6C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237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F8681-CA64-F541-B539-F8D3F11BB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5F597D-D439-3A43-9BF8-94D88E0AE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039EE-7107-4B4C-A20B-2D0003F35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FF310-2599-B244-9893-FDC50C7C74C3}" type="datetime1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58417-B522-DE41-A689-C3291E938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18BF2-73F3-3D44-8AD3-A0C319862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CF39D-CC26-7044-B70D-9AB552A6C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15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905F4-25EB-094C-AD04-D206D9E6F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FCB67-A63A-F346-86D1-5718EBD771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9AE88C-DF03-5741-8796-2416F3D73C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5FC8B9-DEC6-8947-AE17-D58BBE62D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290F7-77C2-CD41-8135-211EAE1B5404}" type="datetime1">
              <a:rPr lang="en-US" smtClean="0"/>
              <a:t>4/20/20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E57C06-B474-CC4A-A266-F27E9873B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E476B-8BBE-3849-BC7F-79621BDAA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CF39D-CC26-7044-B70D-9AB552A6C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527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007E4-8423-2F48-AF73-45C8E067C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DE938-24F4-1040-8698-CD2D23F15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E84477-AB52-0A42-993F-F9B441F90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F427A1-9A1F-694B-9163-BDD56D2459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BC91AE-6F78-BA46-99CF-E1F1D28B4B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284D61-3AAE-4342-AE9A-FED12DC1D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E4BC1-803A-9646-B45C-CE5DAAD55416}" type="datetime1">
              <a:rPr lang="en-US" smtClean="0"/>
              <a:t>4/20/20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4E9273-7E1F-F74E-A135-41090E33A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1FDCC-9CBC-4A45-AA14-F0DD8C291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CF39D-CC26-7044-B70D-9AB552A6C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867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E615-BB58-5A4C-9D22-9BB7E0E9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75C852-4CA5-1040-9B90-F1B88279F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15642-8089-4042-B2A2-0B8510D8F117}" type="datetime1">
              <a:rPr lang="en-US" smtClean="0"/>
              <a:t>4/20/20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309A11-7FFC-5A49-BE02-DBDC67A78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61CF8D-6497-0A49-8523-75C1E9FD9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CF39D-CC26-7044-B70D-9AB552A6C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05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83449A-9D9E-7E4F-A844-FC0D8021B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E07FE-CDB0-D74F-8DC6-067EB437B3E4}" type="datetime1">
              <a:rPr lang="en-US" smtClean="0"/>
              <a:t>4/20/20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C65243-9462-FB4A-8CC3-451476026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AE5FE-EBC4-F047-BF49-FFEBB766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CF39D-CC26-7044-B70D-9AB552A6C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603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59E53-619C-B144-8BF3-58372EAF4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C48CB-EFE9-A447-9D31-59A0F4DC4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400FB-9D4E-5945-9A51-B9A0E0BA89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EEBB65-5B4A-3A4F-9DBB-A6A4E24B7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77182-F3D7-3841-8571-C6D8F00951B8}" type="datetime1">
              <a:rPr lang="en-US" smtClean="0"/>
              <a:t>4/20/20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BA78B3-D57F-5B45-948E-F9CC29349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B278AB-5F15-5149-96BA-C9FE8D1AB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CF39D-CC26-7044-B70D-9AB552A6C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915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C8F1F-9E05-4F4B-B798-77DFB5687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4C3B5C-61F2-A54A-9DF8-0B605FD3AA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0537F7-2881-E542-8926-6BF6A9CD7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EC764E-F074-5245-B467-3E1EE646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6D2F-37C0-8B42-8347-B07BE98B7EC3}" type="datetime1">
              <a:rPr lang="en-US" smtClean="0"/>
              <a:t>4/20/20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522734-DFB8-1340-AE3D-184301A12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14BD72-CDCB-F04D-904A-432B4E249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CF39D-CC26-7044-B70D-9AB552A6C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921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F13BB1-74A3-E04D-A6D6-8C285450D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B695DE-6316-F347-A9A4-A615604C8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71BEC-C3AE-0146-A14E-5123B781C3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AD208-0260-6B43-97D0-5D82CFABB1F2}" type="datetime1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4F3F14-95C6-2248-A939-C9466B7D6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96CF0-EADE-8340-83B6-79E516566C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CF39D-CC26-7044-B70D-9AB552A6C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492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C9CC24-B375-4226-BF2B-61FADBBA6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70A28E-4FD8-4474-A206-E15B5EBB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084747"/>
            <a:ext cx="12188952" cy="3294207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647E21-5366-4638-AC97-D8CD4111E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r="8214" b="45501"/>
          <a:stretch>
            <a:fillRect/>
          </a:stretch>
        </p:blipFill>
        <p:spPr>
          <a:xfrm flipV="1">
            <a:off x="0" y="0"/>
            <a:ext cx="12191999" cy="4473360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0B5B89-28BD-1D48-B7EB-C7ACC045D6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925" y="2076450"/>
            <a:ext cx="10684151" cy="1345134"/>
          </a:xfrm>
        </p:spPr>
        <p:txBody>
          <a:bodyPr anchor="ctr">
            <a:normAutofit/>
          </a:bodyPr>
          <a:lstStyle/>
          <a:p>
            <a:r>
              <a:rPr lang="en-US" altLang="zh-CN" sz="5600" dirty="0">
                <a:solidFill>
                  <a:srgbClr val="FFFFFF"/>
                </a:solidFill>
              </a:rPr>
              <a:t>Cancer</a:t>
            </a:r>
            <a:r>
              <a:rPr lang="zh-CN" altLang="en-US" sz="5600" dirty="0">
                <a:solidFill>
                  <a:srgbClr val="FFFFFF"/>
                </a:solidFill>
              </a:rPr>
              <a:t> </a:t>
            </a:r>
            <a:r>
              <a:rPr lang="en-US" altLang="zh-CN" sz="5600" dirty="0">
                <a:solidFill>
                  <a:srgbClr val="FFFFFF"/>
                </a:solidFill>
              </a:rPr>
              <a:t>Detection</a:t>
            </a:r>
            <a:endParaRPr lang="en-US" sz="56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6A790D-6325-F345-ADEA-3E6AD07DDF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1575" y="4473360"/>
            <a:ext cx="9469211" cy="865639"/>
          </a:xfrm>
        </p:spPr>
        <p:txBody>
          <a:bodyPr anchor="ctr">
            <a:norm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</a:rPr>
              <a:t>Presenter: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Jianhai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Su</a:t>
            </a:r>
            <a:endParaRPr 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581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Result: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Test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Accuracy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DB97961-C8AC-154E-AFCF-D6BC79C17E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7893671"/>
              </p:ext>
            </p:extLst>
          </p:nvPr>
        </p:nvGraphicFramePr>
        <p:xfrm>
          <a:off x="904194" y="2188171"/>
          <a:ext cx="10515600" cy="14833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22558189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24583970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13829306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6980602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73484511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248874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Age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Group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#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of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Features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SVM-Best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SVM-Mean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RF-Best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RF-Mean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23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Young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0.9653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228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57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0.9689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0.9515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69344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118F08A-82DC-C444-B368-5F44B826C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8792"/>
              </p:ext>
            </p:extLst>
          </p:nvPr>
        </p:nvGraphicFramePr>
        <p:xfrm>
          <a:off x="1066238" y="4883785"/>
          <a:ext cx="3983860" cy="1483360"/>
        </p:xfrm>
        <a:graphic>
          <a:graphicData uri="http://schemas.openxmlformats.org/drawingml/2006/table">
            <a:tbl>
              <a:tblPr firstRow="1">
                <a:tableStyleId>{0660B408-B3CF-4A94-85FC-2B1E0A45F4A2}</a:tableStyleId>
              </a:tblPr>
              <a:tblGrid>
                <a:gridCol w="995965">
                  <a:extLst>
                    <a:ext uri="{9D8B030D-6E8A-4147-A177-3AD203B41FA5}">
                      <a16:colId xmlns:a16="http://schemas.microsoft.com/office/drawing/2014/main" val="1538659981"/>
                    </a:ext>
                  </a:extLst>
                </a:gridCol>
                <a:gridCol w="995965">
                  <a:extLst>
                    <a:ext uri="{9D8B030D-6E8A-4147-A177-3AD203B41FA5}">
                      <a16:colId xmlns:a16="http://schemas.microsoft.com/office/drawing/2014/main" val="753730305"/>
                    </a:ext>
                  </a:extLst>
                </a:gridCol>
                <a:gridCol w="995965">
                  <a:extLst>
                    <a:ext uri="{9D8B030D-6E8A-4147-A177-3AD203B41FA5}">
                      <a16:colId xmlns:a16="http://schemas.microsoft.com/office/drawing/2014/main" val="4205231092"/>
                    </a:ext>
                  </a:extLst>
                </a:gridCol>
                <a:gridCol w="995965">
                  <a:extLst>
                    <a:ext uri="{9D8B030D-6E8A-4147-A177-3AD203B41FA5}">
                      <a16:colId xmlns:a16="http://schemas.microsoft.com/office/drawing/2014/main" val="246508138"/>
                    </a:ext>
                  </a:extLst>
                </a:gridCol>
              </a:tblGrid>
              <a:tr h="29985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RF-150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Test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68296005"/>
                  </a:ext>
                </a:extLst>
              </a:tr>
              <a:tr h="299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Train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All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Young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Old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071698"/>
                  </a:ext>
                </a:extLst>
              </a:tr>
              <a:tr h="299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All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0.982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0.9318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0.9897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99479553"/>
                  </a:ext>
                </a:extLst>
              </a:tr>
              <a:tr h="299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Young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0.8623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0.8414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1532164"/>
                  </a:ext>
                </a:extLst>
              </a:tr>
              <a:tr h="2839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Old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0.9641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0.8182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0.9862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364587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C2B68F1-245A-6648-B3CF-49683DB0CA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192336"/>
              </p:ext>
            </p:extLst>
          </p:nvPr>
        </p:nvGraphicFramePr>
        <p:xfrm>
          <a:off x="6933236" y="4883785"/>
          <a:ext cx="4074288" cy="1472565"/>
        </p:xfrm>
        <a:graphic>
          <a:graphicData uri="http://schemas.openxmlformats.org/drawingml/2006/table">
            <a:tbl>
              <a:tblPr firstRow="1">
                <a:tableStyleId>{0660B408-B3CF-4A94-85FC-2B1E0A45F4A2}</a:tableStyleId>
              </a:tblPr>
              <a:tblGrid>
                <a:gridCol w="1018572">
                  <a:extLst>
                    <a:ext uri="{9D8B030D-6E8A-4147-A177-3AD203B41FA5}">
                      <a16:colId xmlns:a16="http://schemas.microsoft.com/office/drawing/2014/main" val="2284491066"/>
                    </a:ext>
                  </a:extLst>
                </a:gridCol>
                <a:gridCol w="1018572">
                  <a:extLst>
                    <a:ext uri="{9D8B030D-6E8A-4147-A177-3AD203B41FA5}">
                      <a16:colId xmlns:a16="http://schemas.microsoft.com/office/drawing/2014/main" val="3003102858"/>
                    </a:ext>
                  </a:extLst>
                </a:gridCol>
                <a:gridCol w="1018572">
                  <a:extLst>
                    <a:ext uri="{9D8B030D-6E8A-4147-A177-3AD203B41FA5}">
                      <a16:colId xmlns:a16="http://schemas.microsoft.com/office/drawing/2014/main" val="1686277787"/>
                    </a:ext>
                  </a:extLst>
                </a:gridCol>
                <a:gridCol w="1018572">
                  <a:extLst>
                    <a:ext uri="{9D8B030D-6E8A-4147-A177-3AD203B41FA5}">
                      <a16:colId xmlns:a16="http://schemas.microsoft.com/office/drawing/2014/main" val="4057265565"/>
                    </a:ext>
                  </a:extLst>
                </a:gridCol>
              </a:tblGrid>
              <a:tr h="2945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SVM-150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Test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4628653"/>
                  </a:ext>
                </a:extLst>
              </a:tr>
              <a:tr h="2945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Train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All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Young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Old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2092284"/>
                  </a:ext>
                </a:extLst>
              </a:tr>
              <a:tr h="2945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All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0.9611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0.9773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0.9586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40904394"/>
                  </a:ext>
                </a:extLst>
              </a:tr>
              <a:tr h="2945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Young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0.8353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0.9773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0.8138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5247471"/>
                  </a:ext>
                </a:extLst>
              </a:tr>
              <a:tr h="2945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Old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0.9581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0.8864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0.969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6510163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67167E2-45CB-8248-89C4-8E463FCB59F4}"/>
              </a:ext>
            </a:extLst>
          </p:cNvPr>
          <p:cNvSpPr txBox="1"/>
          <p:nvPr/>
        </p:nvSpPr>
        <p:spPr>
          <a:xfrm>
            <a:off x="3176409" y="1604901"/>
            <a:ext cx="5971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Testing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dataset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same</a:t>
            </a:r>
            <a:r>
              <a:rPr lang="zh-CN" altLang="en-US" sz="2400" dirty="0"/>
              <a:t> </a:t>
            </a:r>
            <a:r>
              <a:rPr lang="en-US" altLang="zh-CN" sz="2400" dirty="0"/>
              <a:t>age</a:t>
            </a:r>
            <a:r>
              <a:rPr lang="zh-CN" altLang="en-US" sz="2400" dirty="0"/>
              <a:t> </a:t>
            </a:r>
            <a:r>
              <a:rPr lang="en-US" altLang="zh-CN" sz="2400" dirty="0"/>
              <a:t>group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B43F51-CB2B-A94B-A017-C022670FECD3}"/>
              </a:ext>
            </a:extLst>
          </p:cNvPr>
          <p:cNvSpPr txBox="1"/>
          <p:nvPr/>
        </p:nvSpPr>
        <p:spPr>
          <a:xfrm>
            <a:off x="2896122" y="4254801"/>
            <a:ext cx="618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Testing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dataset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different</a:t>
            </a:r>
            <a:r>
              <a:rPr lang="zh-CN" altLang="en-US" sz="2400" dirty="0"/>
              <a:t> </a:t>
            </a:r>
            <a:r>
              <a:rPr lang="en-US" altLang="zh-CN" sz="2400" dirty="0"/>
              <a:t>age</a:t>
            </a:r>
            <a:r>
              <a:rPr lang="zh-CN" altLang="en-US" sz="2400" dirty="0"/>
              <a:t> </a:t>
            </a:r>
            <a:r>
              <a:rPr lang="en-US" altLang="zh-CN" sz="2400" dirty="0"/>
              <a:t>groups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11998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Feature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Clustering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–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Young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(60)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939F779-AD7D-434A-B4CD-F571134B2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8775" y="1396588"/>
            <a:ext cx="9272588" cy="530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831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22" descr="A close up of a map&#10;&#10;Description automatically generated">
            <a:extLst>
              <a:ext uri="{FF2B5EF4-FFF2-40B4-BE49-F238E27FC236}">
                <a16:creationId xmlns:a16="http://schemas.microsoft.com/office/drawing/2014/main" id="{794997E3-1677-9D42-9861-BFA289953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17" y="1396588"/>
            <a:ext cx="12081766" cy="5324887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Feature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Clustering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–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Young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(60)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7457" y="6356350"/>
            <a:ext cx="36942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74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Feature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Clustering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–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Young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(13)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706" y="6358197"/>
            <a:ext cx="4041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 dirty="0"/>
          </a:p>
        </p:txBody>
      </p:sp>
      <p:pic>
        <p:nvPicPr>
          <p:cNvPr id="17" name="Content Placeholder 16" descr="A close up of a map&#10;&#10;Description automatically generated">
            <a:extLst>
              <a:ext uri="{FF2B5EF4-FFF2-40B4-BE49-F238E27FC236}">
                <a16:creationId xmlns:a16="http://schemas.microsoft.com/office/drawing/2014/main" id="{395E2610-CBC0-8249-9B8F-F1B6FD388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8653" y="1597306"/>
            <a:ext cx="10370917" cy="5052661"/>
          </a:xfrm>
        </p:spPr>
      </p:pic>
    </p:spTree>
    <p:extLst>
      <p:ext uri="{BB962C8B-B14F-4D97-AF65-F5344CB8AC3E}">
        <p14:creationId xmlns:p14="http://schemas.microsoft.com/office/powerpoint/2010/main" val="3232702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Feature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Clustering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–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Old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(108)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F588C78-2102-AF48-ABF6-911EC5DF5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3295" y="1396588"/>
            <a:ext cx="9826907" cy="532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333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 descr="A close up of a map&#10;&#10;Description automatically generated">
            <a:extLst>
              <a:ext uri="{FF2B5EF4-FFF2-40B4-BE49-F238E27FC236}">
                <a16:creationId xmlns:a16="http://schemas.microsoft.com/office/drawing/2014/main" id="{A80F1D65-017D-854E-AA5B-8C1902D9BD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69" y="1396588"/>
            <a:ext cx="12128061" cy="5324887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Feature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Clustering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–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Old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(108)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7456" y="6356350"/>
            <a:ext cx="39257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856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 descr="A close up of a map&#10;&#10;Description automatically generated">
            <a:extLst>
              <a:ext uri="{FF2B5EF4-FFF2-40B4-BE49-F238E27FC236}">
                <a16:creationId xmlns:a16="http://schemas.microsoft.com/office/drawing/2014/main" id="{025FEC5E-02B5-6B47-920C-0554727FB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81559"/>
            <a:ext cx="11991372" cy="5239916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Feature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Clustering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–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Old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(50)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7457" y="6356350"/>
            <a:ext cx="37450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55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Feature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Clustering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–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All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(111)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7457" y="6356350"/>
            <a:ext cx="37450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4A39876-8B84-5F4F-B61B-4F159A85F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072" y="1396588"/>
            <a:ext cx="10427843" cy="532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4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 descr="A close up of a map&#10;&#10;Description automatically generated">
            <a:extLst>
              <a:ext uri="{FF2B5EF4-FFF2-40B4-BE49-F238E27FC236}">
                <a16:creationId xmlns:a16="http://schemas.microsoft.com/office/drawing/2014/main" id="{4C8B1520-44E2-154E-B19E-D87D342AC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504709"/>
            <a:ext cx="12141962" cy="5216766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Feature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Clustering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–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All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(111)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7457" y="6356350"/>
            <a:ext cx="37450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818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close up of a map&#10;&#10;Description automatically generated">
            <a:extLst>
              <a:ext uri="{FF2B5EF4-FFF2-40B4-BE49-F238E27FC236}">
                <a16:creationId xmlns:a16="http://schemas.microsoft.com/office/drawing/2014/main" id="{CEDBD6AC-6EBF-9E40-8B62-7F1ACE5AD5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574157"/>
            <a:ext cx="12141962" cy="5147318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Feature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Clustering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–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All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(55)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7457" y="6356350"/>
            <a:ext cx="37450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677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Problem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6A229-3455-0248-9685-06E05FC8C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716088"/>
            <a:ext cx="10821988" cy="3328988"/>
          </a:xfrm>
        </p:spPr>
        <p:txBody>
          <a:bodyPr wrap="square" anchor="t">
            <a:normAutofit/>
          </a:bodyPr>
          <a:lstStyle/>
          <a:p>
            <a:r>
              <a:rPr lang="en-US" altLang="zh-CN" dirty="0">
                <a:solidFill>
                  <a:srgbClr val="000000"/>
                </a:solidFill>
              </a:rPr>
              <a:t>Given: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800" dirty="0">
                <a:solidFill>
                  <a:srgbClr val="000000"/>
                </a:solidFill>
              </a:rPr>
              <a:t>Sample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set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X: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n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samples,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m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dimensions.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m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&gt;&gt;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n.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(n=334,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m~400k)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2800" dirty="0">
                <a:solidFill>
                  <a:srgbClr val="000000"/>
                </a:solidFill>
              </a:rPr>
              <a:t>Label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set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Y: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{“Cancer”,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“Clear”}</a:t>
            </a:r>
          </a:p>
          <a:p>
            <a:r>
              <a:rPr lang="en-US" altLang="zh-CN" dirty="0">
                <a:solidFill>
                  <a:srgbClr val="000000"/>
                </a:solidFill>
              </a:rPr>
              <a:t>Task:</a:t>
            </a:r>
          </a:p>
          <a:p>
            <a:pPr lvl="1">
              <a:buFont typeface="Wingdings" pitchFamily="2" charset="2"/>
              <a:buChar char="q"/>
            </a:pPr>
            <a:r>
              <a:rPr lang="en-US" altLang="zh-CN" sz="2800" dirty="0">
                <a:solidFill>
                  <a:srgbClr val="000000"/>
                </a:solidFill>
              </a:rPr>
              <a:t>Build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a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classifier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to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accurately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assign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label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to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unseen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samples</a:t>
            </a:r>
          </a:p>
          <a:p>
            <a:pPr lvl="1">
              <a:buFont typeface="Wingdings" pitchFamily="2" charset="2"/>
              <a:buChar char="q"/>
            </a:pPr>
            <a:r>
              <a:rPr lang="en-US" altLang="zh-CN" sz="2800" dirty="0">
                <a:solidFill>
                  <a:srgbClr val="000000"/>
                </a:solidFill>
              </a:rPr>
              <a:t>Find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most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influential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29E6DD-EBD5-284C-A3E1-686BAA07175F}"/>
              </a:ext>
            </a:extLst>
          </p:cNvPr>
          <p:cNvSpPr txBox="1"/>
          <p:nvPr/>
        </p:nvSpPr>
        <p:spPr>
          <a:xfrm>
            <a:off x="684213" y="5127625"/>
            <a:ext cx="10821988" cy="900113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CN" sz="2800" dirty="0"/>
              <a:t>Classifier:</a:t>
            </a:r>
            <a:r>
              <a:rPr lang="zh-CN" altLang="en-US" sz="2800" dirty="0"/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Few</a:t>
            </a:r>
            <a:r>
              <a:rPr lang="zh-CN" altLang="en-US" sz="2800" dirty="0"/>
              <a:t> </a:t>
            </a:r>
            <a:r>
              <a:rPr lang="en-US" altLang="zh-CN" sz="2800" dirty="0"/>
              <a:t>samples</a:t>
            </a:r>
            <a:r>
              <a:rPr lang="zh-CN" altLang="en-US" sz="2800" dirty="0"/>
              <a:t> </a:t>
            </a:r>
            <a:r>
              <a:rPr lang="en-US" altLang="zh-CN" sz="2800" dirty="0"/>
              <a:t>+</a:t>
            </a:r>
            <a:r>
              <a:rPr lang="zh-CN" altLang="en-US" sz="2800" dirty="0"/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Ultra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high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/>
              <a:t>dimensional</a:t>
            </a:r>
            <a:r>
              <a:rPr lang="zh-CN" altLang="en-US" sz="2800" dirty="0"/>
              <a:t> </a:t>
            </a:r>
            <a:r>
              <a:rPr lang="en-US" altLang="zh-CN" sz="2800" dirty="0"/>
              <a:t>features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770034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Deep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Neural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Pursuit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pic>
        <p:nvPicPr>
          <p:cNvPr id="6" name="Content Placeholder 10">
            <a:extLst>
              <a:ext uri="{FF2B5EF4-FFF2-40B4-BE49-F238E27FC236}">
                <a16:creationId xmlns:a16="http://schemas.microsoft.com/office/drawing/2014/main" id="{0D5EDAAA-F6C8-214A-83F6-EB589728A5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1675" y="1628775"/>
            <a:ext cx="9086850" cy="44434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06826C-2303-254C-9A01-0ADEBE8F22BB}"/>
              </a:ext>
            </a:extLst>
          </p:cNvPr>
          <p:cNvSpPr txBox="1"/>
          <p:nvPr/>
        </p:nvSpPr>
        <p:spPr>
          <a:xfrm>
            <a:off x="711574" y="6212118"/>
            <a:ext cx="11055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dirty="0"/>
              <a:t>Deep Neural Networks for High Dimension, Low Sample Size Data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dirty="0"/>
              <a:t>Bo Liu, Ying Wei, Yu Zhang, </a:t>
            </a:r>
            <a:r>
              <a:rPr lang="en-US" dirty="0" err="1"/>
              <a:t>Qiang</a:t>
            </a:r>
            <a:r>
              <a:rPr lang="en-US" dirty="0"/>
              <a:t> Yang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2017</a:t>
            </a:r>
            <a:r>
              <a:rPr lang="zh-CN" altLang="en-US" dirty="0"/>
              <a:t> </a:t>
            </a:r>
            <a:r>
              <a:rPr lang="en-US" altLang="zh-CN" dirty="0"/>
              <a:t>IJCAI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109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One Shot Learning with Siamese Networks</a:t>
            </a:r>
            <a:endParaRPr lang="en-US" sz="3200" kern="1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148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06826C-2303-254C-9A01-0ADEBE8F22BB}"/>
              </a:ext>
            </a:extLst>
          </p:cNvPr>
          <p:cNvSpPr txBox="1"/>
          <p:nvPr/>
        </p:nvSpPr>
        <p:spPr>
          <a:xfrm>
            <a:off x="336736" y="6163545"/>
            <a:ext cx="1165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dirty="0"/>
              <a:t>Siamese Neural Networks for One-shot Image Recognition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dirty="0"/>
              <a:t>Gregory Koch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dirty="0"/>
              <a:t>Richard </a:t>
            </a:r>
            <a:r>
              <a:rPr lang="en-US" dirty="0" err="1"/>
              <a:t>Zemel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dirty="0"/>
              <a:t>Ruslan </a:t>
            </a:r>
            <a:r>
              <a:rPr lang="en-US" dirty="0" err="1"/>
              <a:t>Salakhutdinov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2015</a:t>
            </a:r>
            <a:r>
              <a:rPr lang="zh-CN" altLang="en-US" dirty="0"/>
              <a:t> </a:t>
            </a:r>
            <a:r>
              <a:rPr lang="en-US" altLang="zh-CN" dirty="0"/>
              <a:t>ICML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14855C-70DC-1F4A-ABB7-227E816AE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7714"/>
            <a:ext cx="10515600" cy="546100"/>
          </a:xfrm>
        </p:spPr>
        <p:txBody>
          <a:bodyPr/>
          <a:lstStyle/>
          <a:p>
            <a:r>
              <a:rPr lang="en-US" altLang="zh-CN" dirty="0"/>
              <a:t>Face</a:t>
            </a:r>
            <a:r>
              <a:rPr lang="zh-CN" altLang="en-US" dirty="0"/>
              <a:t> </a:t>
            </a:r>
            <a:r>
              <a:rPr lang="en-US" altLang="zh-CN" dirty="0"/>
              <a:t>Detection: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person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sample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6BB6B1-D33C-234E-85A2-E9C0C70C3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6" y="2260661"/>
            <a:ext cx="3796942" cy="37686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957F9D-4FC1-EF44-A00A-B5971BB2E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249" y="2614612"/>
            <a:ext cx="6426200" cy="26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36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Siamese Networks</a:t>
            </a:r>
            <a:endParaRPr lang="en-US" sz="3200" kern="1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258B45-11D0-674C-8427-33DBBD29D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68" y="1557338"/>
            <a:ext cx="11210924" cy="464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565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Siamese Networks</a:t>
            </a:r>
            <a:endParaRPr lang="en-US" sz="3200" kern="1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1C6A5AA-0E25-2644-9276-CA21B2864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9305" y="1825625"/>
            <a:ext cx="7413390" cy="43513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5A55B9-AFE2-C244-964D-22D57979CD30}"/>
              </a:ext>
            </a:extLst>
          </p:cNvPr>
          <p:cNvSpPr/>
          <p:nvPr/>
        </p:nvSpPr>
        <p:spPr>
          <a:xfrm>
            <a:off x="3457575" y="5729288"/>
            <a:ext cx="5686425" cy="476960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180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Challenge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AAE859-417B-0141-88AB-64988B86A2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921" y="1396588"/>
            <a:ext cx="7601630" cy="53248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C076C2-DE6A-A14A-9A88-0B470B2B4212}"/>
              </a:ext>
            </a:extLst>
          </p:cNvPr>
          <p:cNvSpPr/>
          <p:nvPr/>
        </p:nvSpPr>
        <p:spPr>
          <a:xfrm>
            <a:off x="6772275" y="2586038"/>
            <a:ext cx="471488" cy="214312"/>
          </a:xfrm>
          <a:prstGeom prst="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BFB9A5-DBFE-134B-B0B5-6AD1F124747B}"/>
              </a:ext>
            </a:extLst>
          </p:cNvPr>
          <p:cNvSpPr/>
          <p:nvPr/>
        </p:nvSpPr>
        <p:spPr>
          <a:xfrm>
            <a:off x="6529387" y="5695950"/>
            <a:ext cx="1000125" cy="214312"/>
          </a:xfrm>
          <a:prstGeom prst="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06963B-6782-574B-BAB7-52397EDFDC23}"/>
              </a:ext>
            </a:extLst>
          </p:cNvPr>
          <p:cNvSpPr txBox="1"/>
          <p:nvPr/>
        </p:nvSpPr>
        <p:spPr>
          <a:xfrm>
            <a:off x="8258175" y="3157537"/>
            <a:ext cx="3762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C2:</a:t>
            </a:r>
            <a:r>
              <a:rPr lang="zh-CN" altLang="en-US" dirty="0"/>
              <a:t> </a:t>
            </a:r>
            <a:r>
              <a:rPr lang="en-US" altLang="zh-CN" dirty="0"/>
              <a:t>Ultra</a:t>
            </a:r>
            <a:r>
              <a:rPr lang="zh-CN" altLang="en-US" dirty="0"/>
              <a:t> </a:t>
            </a: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Dimensionality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Computationally</a:t>
            </a:r>
            <a:r>
              <a:rPr lang="zh-CN" altLang="en-US" dirty="0"/>
              <a:t> </a:t>
            </a:r>
            <a:r>
              <a:rPr lang="en-US" altLang="zh-CN" dirty="0"/>
              <a:t>costly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long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Underfit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3B500D-B086-F846-835A-40AE5CE9C799}"/>
              </a:ext>
            </a:extLst>
          </p:cNvPr>
          <p:cNvSpPr txBox="1"/>
          <p:nvPr/>
        </p:nvSpPr>
        <p:spPr>
          <a:xfrm>
            <a:off x="227921" y="1552395"/>
            <a:ext cx="2271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C1:</a:t>
            </a:r>
            <a:r>
              <a:rPr lang="zh-CN" altLang="en-US" dirty="0"/>
              <a:t> </a:t>
            </a:r>
            <a:r>
              <a:rPr lang="en-US" altLang="zh-CN" dirty="0"/>
              <a:t>Few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</a:p>
        </p:txBody>
      </p:sp>
    </p:spTree>
    <p:extLst>
      <p:ext uri="{BB962C8B-B14F-4D97-AF65-F5344CB8AC3E}">
        <p14:creationId xmlns:p14="http://schemas.microsoft.com/office/powerpoint/2010/main" val="1662739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Research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Status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6A229-3455-0248-9685-06E05FC8C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716087"/>
            <a:ext cx="10821988" cy="4370388"/>
          </a:xfrm>
        </p:spPr>
        <p:txBody>
          <a:bodyPr wrap="square" anchor="t">
            <a:norm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</a:rPr>
              <a:t>Feature</a:t>
            </a:r>
            <a:r>
              <a:rPr lang="zh-CN" altLang="en-US" sz="2400" b="1" dirty="0">
                <a:solidFill>
                  <a:srgbClr val="000000"/>
                </a:solidFill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</a:rPr>
              <a:t>Selection</a:t>
            </a:r>
            <a:r>
              <a:rPr lang="en-US" altLang="zh-CN" sz="3000" dirty="0">
                <a:solidFill>
                  <a:srgbClr val="000000"/>
                </a:solidFill>
              </a:rPr>
              <a:t>:</a:t>
            </a:r>
          </a:p>
          <a:p>
            <a:pPr lvl="1"/>
            <a:r>
              <a:rPr lang="en-US" altLang="zh-CN" sz="2800" dirty="0">
                <a:solidFill>
                  <a:srgbClr val="000000"/>
                </a:solidFill>
              </a:rPr>
              <a:t>HSIC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Lasso: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Hilbert-Schmidt Independence Criterion Lasso.</a:t>
            </a:r>
          </a:p>
          <a:p>
            <a:pPr lvl="1"/>
            <a:r>
              <a:rPr lang="en-US" altLang="zh-CN" sz="2800" b="1" dirty="0">
                <a:solidFill>
                  <a:srgbClr val="000000"/>
                </a:solidFill>
              </a:rPr>
              <a:t>Stable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and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</a:rPr>
              <a:t>more</a:t>
            </a:r>
            <a:r>
              <a:rPr lang="zh-CN" altLang="en-US" sz="2800" b="1" dirty="0">
                <a:solidFill>
                  <a:srgbClr val="000000"/>
                </a:solidFill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</a:rPr>
              <a:t>accurate</a:t>
            </a:r>
            <a:r>
              <a:rPr lang="zh-CN" altLang="en-US" sz="2800" b="1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feature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selection</a:t>
            </a:r>
          </a:p>
          <a:p>
            <a:pPr lvl="1"/>
            <a:r>
              <a:rPr lang="en-US" altLang="zh-CN" sz="2800" dirty="0">
                <a:solidFill>
                  <a:srgbClr val="000000"/>
                </a:solidFill>
              </a:rPr>
              <a:t>Time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complexity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is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</a:rPr>
              <a:t>scalable: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number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of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input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features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(samples)</a:t>
            </a:r>
          </a:p>
          <a:p>
            <a:pPr lvl="1"/>
            <a:r>
              <a:rPr lang="en-US" altLang="zh-CN" sz="2800" dirty="0">
                <a:solidFill>
                  <a:srgbClr val="000000"/>
                </a:solidFill>
              </a:rPr>
              <a:t>minimum redundancy maximum relevance</a:t>
            </a:r>
          </a:p>
          <a:p>
            <a:endParaRPr lang="en-US" altLang="zh-CN" sz="3000" dirty="0">
              <a:solidFill>
                <a:srgbClr val="000000"/>
              </a:solidFill>
            </a:endParaRPr>
          </a:p>
          <a:p>
            <a:r>
              <a:rPr lang="en-US" altLang="zh-CN" dirty="0">
                <a:solidFill>
                  <a:srgbClr val="000000"/>
                </a:solidFill>
              </a:rPr>
              <a:t>Deep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Neural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Pursuit</a:t>
            </a:r>
          </a:p>
          <a:p>
            <a:endParaRPr lang="en-US" altLang="zh-CN" dirty="0">
              <a:solidFill>
                <a:srgbClr val="000000"/>
              </a:solidFill>
            </a:endParaRPr>
          </a:p>
          <a:p>
            <a:r>
              <a:rPr lang="en-US" altLang="zh-CN" dirty="0">
                <a:solidFill>
                  <a:srgbClr val="000000"/>
                </a:solidFill>
              </a:rPr>
              <a:t>One Shot Learning with Siamese Networks</a:t>
            </a:r>
          </a:p>
        </p:txBody>
      </p:sp>
    </p:spTree>
    <p:extLst>
      <p:ext uri="{BB962C8B-B14F-4D97-AF65-F5344CB8AC3E}">
        <p14:creationId xmlns:p14="http://schemas.microsoft.com/office/powerpoint/2010/main" val="4289498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Approach: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HLBO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6A229-3455-0248-9685-06E05FC8C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716087"/>
            <a:ext cx="10821988" cy="3956051"/>
          </a:xfrm>
        </p:spPr>
        <p:txBody>
          <a:bodyPr wrap="square" anchor="t">
            <a:normAutofit/>
          </a:bodyPr>
          <a:lstStyle/>
          <a:p>
            <a:r>
              <a:rPr lang="en-US" altLang="zh-CN" dirty="0">
                <a:solidFill>
                  <a:srgbClr val="000000"/>
                </a:solidFill>
              </a:rPr>
              <a:t>HSIC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Lasso: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select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features</a:t>
            </a:r>
          </a:p>
          <a:p>
            <a:endParaRPr lang="en-US" altLang="zh-CN" dirty="0">
              <a:solidFill>
                <a:srgbClr val="000000"/>
              </a:solidFill>
            </a:endParaRPr>
          </a:p>
          <a:p>
            <a:r>
              <a:rPr lang="en-US" altLang="zh-CN" dirty="0">
                <a:solidFill>
                  <a:srgbClr val="000000"/>
                </a:solidFill>
              </a:rPr>
              <a:t>Classification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Model: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Random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Forest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/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Support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Vector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Machine</a:t>
            </a:r>
          </a:p>
          <a:p>
            <a:endParaRPr lang="en-US" altLang="zh-CN" dirty="0">
              <a:solidFill>
                <a:srgbClr val="000000"/>
              </a:solidFill>
            </a:endParaRPr>
          </a:p>
          <a:p>
            <a:r>
              <a:rPr lang="en-US" altLang="zh-CN" dirty="0">
                <a:solidFill>
                  <a:srgbClr val="000000"/>
                </a:solidFill>
              </a:rPr>
              <a:t>Meta-Learning: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Bayesian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Optimization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endParaRPr lang="en-US" altLang="zh-CN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zh-CN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32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Experiment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6A229-3455-0248-9685-06E05FC8C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13" y="1787525"/>
            <a:ext cx="11730037" cy="4427008"/>
          </a:xfrm>
        </p:spPr>
        <p:txBody>
          <a:bodyPr wrap="square" anchor="t">
            <a:normAutofit lnSpcReduction="10000"/>
          </a:bodyPr>
          <a:lstStyle/>
          <a:p>
            <a:r>
              <a:rPr lang="en-US" altLang="zh-CN" dirty="0">
                <a:solidFill>
                  <a:srgbClr val="000000"/>
                </a:solidFill>
              </a:rPr>
              <a:t>Training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set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vs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Testing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set: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60%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vs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40%</a:t>
            </a:r>
          </a:p>
          <a:p>
            <a:r>
              <a:rPr lang="en-US" altLang="zh-CN" dirty="0" err="1">
                <a:solidFill>
                  <a:srgbClr val="000000"/>
                </a:solidFill>
              </a:rPr>
              <a:t>NumFeatsList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=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dirty="0"/>
              <a:t>[5, 10, 30, 50, 70, 100, 150, 200, 400, 600, 800, 1000]</a:t>
            </a:r>
          </a:p>
          <a:p>
            <a:r>
              <a:rPr lang="en-US" altLang="zh-CN" dirty="0">
                <a:solidFill>
                  <a:srgbClr val="000000"/>
                </a:solidFill>
              </a:rPr>
              <a:t>Age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Group: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All,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Young,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Old</a:t>
            </a:r>
          </a:p>
          <a:p>
            <a:endParaRPr lang="en-US" altLang="zh-CN" dirty="0">
              <a:solidFill>
                <a:srgbClr val="000000"/>
              </a:solidFill>
            </a:endParaRPr>
          </a:p>
          <a:p>
            <a:r>
              <a:rPr lang="en-US" altLang="zh-CN" dirty="0">
                <a:solidFill>
                  <a:srgbClr val="000000"/>
                </a:solidFill>
              </a:rPr>
              <a:t>Max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Actually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Extracted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Features: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All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(</a:t>
            </a:r>
            <a:r>
              <a:rPr lang="en-US" altLang="zh-CN" b="1" dirty="0">
                <a:solidFill>
                  <a:srgbClr val="000000"/>
                </a:solidFill>
              </a:rPr>
              <a:t>111</a:t>
            </a:r>
            <a:r>
              <a:rPr lang="en-US" altLang="zh-CN" dirty="0">
                <a:solidFill>
                  <a:srgbClr val="000000"/>
                </a:solidFill>
              </a:rPr>
              <a:t>),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Young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(</a:t>
            </a:r>
            <a:r>
              <a:rPr lang="en-US" altLang="zh-CN" b="1" dirty="0">
                <a:solidFill>
                  <a:srgbClr val="000000"/>
                </a:solidFill>
              </a:rPr>
              <a:t>60</a:t>
            </a:r>
            <a:r>
              <a:rPr lang="en-US" altLang="zh-CN" dirty="0">
                <a:solidFill>
                  <a:srgbClr val="000000"/>
                </a:solidFill>
              </a:rPr>
              <a:t>),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Old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(</a:t>
            </a:r>
            <a:r>
              <a:rPr lang="en-US" altLang="zh-CN" b="1" dirty="0">
                <a:solidFill>
                  <a:srgbClr val="000000"/>
                </a:solidFill>
              </a:rPr>
              <a:t>108</a:t>
            </a:r>
            <a:r>
              <a:rPr lang="en-US" altLang="zh-CN" dirty="0">
                <a:solidFill>
                  <a:srgbClr val="000000"/>
                </a:solidFill>
              </a:rPr>
              <a:t>)</a:t>
            </a:r>
          </a:p>
          <a:p>
            <a:r>
              <a:rPr lang="en-US" altLang="zh-CN" dirty="0">
                <a:solidFill>
                  <a:srgbClr val="000000"/>
                </a:solidFill>
              </a:rPr>
              <a:t>Best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Test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Accuracy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(using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All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samples):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b="1" dirty="0">
                <a:solidFill>
                  <a:srgbClr val="000000"/>
                </a:solidFill>
              </a:rPr>
              <a:t>97.01%</a:t>
            </a:r>
          </a:p>
          <a:p>
            <a:r>
              <a:rPr lang="en-US" altLang="zh-CN" dirty="0">
                <a:solidFill>
                  <a:srgbClr val="000000"/>
                </a:solidFill>
              </a:rPr>
              <a:t>Random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Forest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&lt;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b="1" dirty="0">
                <a:solidFill>
                  <a:srgbClr val="000000"/>
                </a:solidFill>
              </a:rPr>
              <a:t>Support</a:t>
            </a:r>
            <a:r>
              <a:rPr lang="zh-CN" altLang="en-US" b="1" dirty="0">
                <a:solidFill>
                  <a:srgbClr val="000000"/>
                </a:solidFill>
              </a:rPr>
              <a:t> </a:t>
            </a:r>
            <a:r>
              <a:rPr lang="en-US" altLang="zh-CN" b="1" dirty="0">
                <a:solidFill>
                  <a:srgbClr val="000000"/>
                </a:solidFill>
              </a:rPr>
              <a:t>Vector</a:t>
            </a:r>
            <a:r>
              <a:rPr lang="zh-CN" altLang="en-US" b="1" dirty="0">
                <a:solidFill>
                  <a:srgbClr val="000000"/>
                </a:solidFill>
              </a:rPr>
              <a:t> </a:t>
            </a:r>
            <a:r>
              <a:rPr lang="en-US" altLang="zh-CN" b="1" dirty="0">
                <a:solidFill>
                  <a:srgbClr val="000000"/>
                </a:solidFill>
              </a:rPr>
              <a:t>Machine</a:t>
            </a:r>
          </a:p>
          <a:p>
            <a:endParaRPr lang="en-US" altLang="zh-CN" b="1" dirty="0">
              <a:solidFill>
                <a:srgbClr val="000000"/>
              </a:solidFill>
            </a:endParaRPr>
          </a:p>
          <a:p>
            <a:r>
              <a:rPr lang="en-US" altLang="zh-CN" b="1" dirty="0" err="1">
                <a:solidFill>
                  <a:srgbClr val="000000"/>
                </a:solidFill>
              </a:rPr>
              <a:t>Github</a:t>
            </a:r>
            <a:r>
              <a:rPr lang="en-US" altLang="zh-CN" b="1" dirty="0">
                <a:solidFill>
                  <a:srgbClr val="000000"/>
                </a:solidFill>
              </a:rPr>
              <a:t>:</a:t>
            </a:r>
            <a:r>
              <a:rPr lang="zh-CN" altLang="en-US" b="1" dirty="0">
                <a:solidFill>
                  <a:srgbClr val="000000"/>
                </a:solidFill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</a:rPr>
              <a:t>github.com</a:t>
            </a:r>
            <a:r>
              <a:rPr lang="en-US" altLang="zh-CN" b="1" dirty="0">
                <a:solidFill>
                  <a:srgbClr val="000000"/>
                </a:solidFill>
              </a:rPr>
              <a:t>/softsys4ai/</a:t>
            </a:r>
            <a:r>
              <a:rPr lang="en-US" altLang="zh-CN" b="1" dirty="0" err="1">
                <a:solidFill>
                  <a:srgbClr val="000000"/>
                </a:solidFill>
              </a:rPr>
              <a:t>CancerDetection.git</a:t>
            </a:r>
            <a:r>
              <a:rPr lang="zh-CN" altLang="en-US" b="1" dirty="0">
                <a:solidFill>
                  <a:srgbClr val="000000"/>
                </a:solidFill>
              </a:rPr>
              <a:t> </a:t>
            </a:r>
            <a:r>
              <a:rPr lang="en-US" altLang="zh-CN" b="1" dirty="0">
                <a:solidFill>
                  <a:srgbClr val="000000"/>
                </a:solidFill>
              </a:rPr>
              <a:t>(currently</a:t>
            </a:r>
            <a:r>
              <a:rPr lang="zh-CN" altLang="en-US" b="1" dirty="0">
                <a:solidFill>
                  <a:srgbClr val="000000"/>
                </a:solidFill>
              </a:rPr>
              <a:t> </a:t>
            </a:r>
            <a:r>
              <a:rPr lang="en-US" altLang="zh-CN" b="1" dirty="0">
                <a:solidFill>
                  <a:srgbClr val="000000"/>
                </a:solidFill>
              </a:rPr>
              <a:t>private)</a:t>
            </a:r>
          </a:p>
        </p:txBody>
      </p:sp>
    </p:spTree>
    <p:extLst>
      <p:ext uri="{BB962C8B-B14F-4D97-AF65-F5344CB8AC3E}">
        <p14:creationId xmlns:p14="http://schemas.microsoft.com/office/powerpoint/2010/main" val="3391743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Result: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Age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Group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All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88174739-F957-A240-9C29-D6B1AC7E62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696657"/>
            <a:ext cx="5801784" cy="4351338"/>
          </a:xfr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D480BE15-51DC-8F4C-8764-223EF25E9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1666495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56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Result: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Age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Group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Old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CC79E32C-CC60-4C42-93DE-7DE0471FB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210" y="1854910"/>
            <a:ext cx="5801784" cy="4351338"/>
          </a:xfr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64B9F724-F2AC-3542-B4D4-815F66027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970" y="1824748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22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9304-1179-F048-BF90-512E10E4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Result: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Age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Group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Young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D755-3090-164A-8B03-89327F18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4CF39D-CC26-7044-B70D-9AB552A6CD2B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1C6D3F-296B-8C44-9789-742CB1066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210" y="1854910"/>
            <a:ext cx="5801784" cy="4351338"/>
          </a:xfrm>
        </p:spPr>
      </p:pic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E11B3F5-AB91-9F45-AF56-36D5BEC33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1824748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293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513</Words>
  <Application>Microsoft Macintosh PowerPoint</Application>
  <PresentationFormat>Widescreen</PresentationFormat>
  <Paragraphs>146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Wingdings</vt:lpstr>
      <vt:lpstr>Office Theme</vt:lpstr>
      <vt:lpstr>Cancer Detection</vt:lpstr>
      <vt:lpstr>Problem</vt:lpstr>
      <vt:lpstr>Challenge</vt:lpstr>
      <vt:lpstr>Research Status</vt:lpstr>
      <vt:lpstr>Approach: HLBO</vt:lpstr>
      <vt:lpstr>Experiment</vt:lpstr>
      <vt:lpstr>Result: Age Group - All</vt:lpstr>
      <vt:lpstr>Result: Age Group - Old</vt:lpstr>
      <vt:lpstr>Result: Age Group - Young</vt:lpstr>
      <vt:lpstr>Result: Test Accuracy</vt:lpstr>
      <vt:lpstr>Feature Clustering Analysis – Young (60)</vt:lpstr>
      <vt:lpstr>Feature Clustering Analysis – Young (60)</vt:lpstr>
      <vt:lpstr>Feature Clustering Analysis – Young (13)</vt:lpstr>
      <vt:lpstr>Feature Clustering Analysis – Old (108)</vt:lpstr>
      <vt:lpstr>Feature Clustering Analysis – Old (108)</vt:lpstr>
      <vt:lpstr>Feature Clustering Analysis – Old (50)</vt:lpstr>
      <vt:lpstr>Feature Clustering Analysis – All (111)</vt:lpstr>
      <vt:lpstr>Feature Clustering Analysis – All (111)</vt:lpstr>
      <vt:lpstr>Feature Clustering Analysis – All (55)</vt:lpstr>
      <vt:lpstr>Deep Neural Pursuit</vt:lpstr>
      <vt:lpstr>One Shot Learning with Siamese Networks</vt:lpstr>
      <vt:lpstr>Siamese Networks</vt:lpstr>
      <vt:lpstr>Siamese Networks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Cancer Detection</dc:title>
  <dc:creator>SU, JIANHAI</dc:creator>
  <cp:lastModifiedBy>SU, JIANHAI</cp:lastModifiedBy>
  <cp:revision>11</cp:revision>
  <dcterms:created xsi:type="dcterms:W3CDTF">2020-04-20T06:58:11Z</dcterms:created>
  <dcterms:modified xsi:type="dcterms:W3CDTF">2020-04-20T08:36:26Z</dcterms:modified>
</cp:coreProperties>
</file>